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68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6" r:id="rId12"/>
    <p:sldId id="265" r:id="rId13"/>
    <p:sldId id="267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38" d="100"/>
          <a:sy n="38" d="100"/>
        </p:scale>
        <p:origin x="-808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E2307-1E40-4E12-8716-25BFDA8E7013}" type="datetime1">
              <a:rPr lang="en-US" smtClean="0"/>
              <a:pPr/>
              <a:t>3/12/12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FCF5A-EA79-452C-A52C-1A2668C2E7DF}" type="datetime1">
              <a:rPr lang="en-US" smtClean="0"/>
              <a:pPr/>
              <a:t>3/12/12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C4C28-BD4B-4892-9A2D-6E19BD753A9A}" type="datetime1">
              <a:rPr lang="en-US" smtClean="0"/>
              <a:pPr/>
              <a:t>3/12/12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D9D02-426E-46C9-9EE9-0DE1EF8B2838}" type="datetime1">
              <a:rPr lang="en-US" smtClean="0"/>
              <a:pPr/>
              <a:t>3/12/12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AEBBE-F8B2-42CF-9895-E86A608384EB}" type="datetime1">
              <a:rPr lang="en-US" smtClean="0"/>
              <a:pPr/>
              <a:t>3/12/12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AA6B6-10E5-4810-BC9F-DA72D8452E73}" type="datetime1">
              <a:rPr lang="en-US" smtClean="0"/>
              <a:pPr/>
              <a:t>3/12/12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8D072-EF12-4AA2-BD71-ABC68B06D0E2}" type="datetime1">
              <a:rPr lang="en-US" smtClean="0"/>
              <a:pPr/>
              <a:t>3/12/12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DBF60-6CC3-4B74-A60D-3486985E4346}" type="datetime1">
              <a:rPr lang="en-US" smtClean="0"/>
              <a:pPr/>
              <a:t>3/12/12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14818-984F-4759-BF72-A33BDC1963BD}" type="datetime1">
              <a:rPr lang="en-US" smtClean="0"/>
              <a:pPr/>
              <a:t>3/12/12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7E191-5F94-4FC1-B823-BD7CABF7FA06}" type="datetime1">
              <a:rPr lang="en-US" smtClean="0"/>
              <a:pPr/>
              <a:t>3/12/12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56D55-EFBE-4F9B-8A5F-09D42CA22A9B}" type="datetime1">
              <a:rPr lang="en-US" smtClean="0"/>
              <a:pPr/>
              <a:t>3/12/12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9D1D110F-3F4E-48D9-B8AA-5D0E825AFDBA}" type="datetime1">
              <a:rPr lang="en-US" smtClean="0"/>
              <a:pPr/>
              <a:t>3/12/12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1854981"/>
            <a:ext cx="7408333" cy="4271182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008000"/>
                </a:solidFill>
              </a:rPr>
              <a:t>Congratulations to Michigan State University for being B1G Tournament Champions and getting a #1 Seed in the NCAA Tournament!</a:t>
            </a:r>
          </a:p>
          <a:p>
            <a:pPr marL="0" indent="0">
              <a:buNone/>
            </a:pPr>
            <a:endParaRPr lang="en-US" sz="3600" dirty="0" smtClean="0">
              <a:solidFill>
                <a:srgbClr val="008000"/>
              </a:solidFill>
            </a:endParaRPr>
          </a:p>
          <a:p>
            <a:r>
              <a:rPr lang="en-US" sz="2000" dirty="0" smtClean="0">
                <a:solidFill>
                  <a:srgbClr val="0000FF"/>
                </a:solidFill>
              </a:rPr>
              <a:t>Congratulations to Michigan for being the #4 seed.</a:t>
            </a:r>
          </a:p>
          <a:p>
            <a:r>
              <a:rPr lang="en-US" sz="2000" dirty="0" smtClean="0">
                <a:solidFill>
                  <a:srgbClr val="FF0000"/>
                </a:solidFill>
              </a:rPr>
              <a:t>Congratulations to Detroit for being the #15 seed.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NCAA Tournament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83215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1854981"/>
            <a:ext cx="7408333" cy="4271182"/>
          </a:xfrm>
        </p:spPr>
        <p:txBody>
          <a:bodyPr>
            <a:normAutofit/>
          </a:bodyPr>
          <a:lstStyle/>
          <a:p>
            <a:r>
              <a:rPr lang="en-US" sz="3200" dirty="0" smtClean="0"/>
              <a:t>1. An aerosol can containing gas at 101 </a:t>
            </a:r>
            <a:r>
              <a:rPr lang="en-US" sz="3200" dirty="0" err="1" smtClean="0"/>
              <a:t>kPa</a:t>
            </a:r>
            <a:r>
              <a:rPr lang="en-US" sz="3200" dirty="0" smtClean="0"/>
              <a:t> and 22°C is heated to 55°C. Calculate the pressure in the heated can. </a:t>
            </a:r>
          </a:p>
          <a:p>
            <a:r>
              <a:rPr lang="en-US" sz="3200" dirty="0" smtClean="0"/>
              <a:t>2. A sample of helium gas is at 132 </a:t>
            </a:r>
            <a:r>
              <a:rPr lang="en-US" sz="3200" dirty="0" err="1" smtClean="0"/>
              <a:t>kPa</a:t>
            </a:r>
            <a:r>
              <a:rPr lang="en-US" sz="3200" dirty="0" smtClean="0"/>
              <a:t> and 34°C. Assuming constant volume, what will the temperature be when the pressure is 203 </a:t>
            </a:r>
            <a:r>
              <a:rPr lang="en-US" sz="3200" dirty="0" err="1" smtClean="0"/>
              <a:t>kPa</a:t>
            </a:r>
            <a:r>
              <a:rPr lang="en-US" sz="3200" dirty="0" smtClean="0"/>
              <a:t>?</a:t>
            </a:r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Gay – </a:t>
            </a:r>
            <a:r>
              <a:rPr lang="en-US" dirty="0" err="1" smtClean="0"/>
              <a:t>Lussac’s</a:t>
            </a:r>
            <a:r>
              <a:rPr lang="en-US" dirty="0" smtClean="0"/>
              <a:t> Law Examples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30166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1905116"/>
            <a:ext cx="7408333" cy="4221047"/>
          </a:xfrm>
        </p:spPr>
        <p:txBody>
          <a:bodyPr>
            <a:normAutofit/>
          </a:bodyPr>
          <a:lstStyle/>
          <a:p>
            <a:r>
              <a:rPr lang="en-US" sz="3200" dirty="0" smtClean="0"/>
              <a:t>3. A sample of hydrogen exerts a pressure of 0.329 </a:t>
            </a:r>
            <a:r>
              <a:rPr lang="en-US" sz="3200" dirty="0" err="1" smtClean="0"/>
              <a:t>atm</a:t>
            </a:r>
            <a:r>
              <a:rPr lang="en-US" sz="3200" dirty="0" smtClean="0"/>
              <a:t> at 47°C. What will the pressure be at if the temperature doubles, assuming constant volume?</a:t>
            </a:r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Gay – </a:t>
            </a:r>
            <a:r>
              <a:rPr lang="en-US" dirty="0" err="1"/>
              <a:t>Lussac’s</a:t>
            </a:r>
            <a:r>
              <a:rPr lang="en-US" dirty="0"/>
              <a:t> Law Examples</a:t>
            </a:r>
          </a:p>
        </p:txBody>
      </p:sp>
    </p:spTree>
    <p:extLst>
      <p:ext uri="{BB962C8B-B14F-4D97-AF65-F5344CB8AC3E}">
        <p14:creationId xmlns:p14="http://schemas.microsoft.com/office/powerpoint/2010/main" val="6402162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1921828"/>
            <a:ext cx="7408333" cy="4204335"/>
          </a:xfrm>
        </p:spPr>
        <p:txBody>
          <a:bodyPr>
            <a:normAutofit lnSpcReduction="10000"/>
          </a:bodyPr>
          <a:lstStyle/>
          <a:p>
            <a:r>
              <a:rPr lang="en-US" sz="3200" dirty="0" err="1" smtClean="0"/>
              <a:t>Amadeo</a:t>
            </a:r>
            <a:r>
              <a:rPr lang="en-US" sz="3200" dirty="0" smtClean="0"/>
              <a:t> Avogadro determined that equal volumes of all gases, under the same conditions, have the same number of particles. </a:t>
            </a:r>
          </a:p>
          <a:p>
            <a:r>
              <a:rPr lang="en-US" sz="3200" dirty="0" smtClean="0"/>
              <a:t>V = </a:t>
            </a:r>
            <a:r>
              <a:rPr lang="en-US" sz="3200" dirty="0" err="1" smtClean="0"/>
              <a:t>kn</a:t>
            </a:r>
            <a:endParaRPr lang="en-US" sz="3200" dirty="0" smtClean="0"/>
          </a:p>
          <a:p>
            <a:pPr lvl="1"/>
            <a:r>
              <a:rPr lang="en-US" sz="3000" dirty="0" smtClean="0"/>
              <a:t>K is a proportionality constant. </a:t>
            </a:r>
          </a:p>
          <a:p>
            <a:r>
              <a:rPr lang="en-US" sz="3200" dirty="0" smtClean="0"/>
              <a:t>What is the volume of 1 </a:t>
            </a:r>
            <a:r>
              <a:rPr lang="en-US" sz="3200" dirty="0" err="1" smtClean="0"/>
              <a:t>mol</a:t>
            </a:r>
            <a:r>
              <a:rPr lang="en-US" sz="3200" dirty="0" smtClean="0"/>
              <a:t> of any gas at STP?</a:t>
            </a:r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Avogadro’s Law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39973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1738001"/>
            <a:ext cx="7408333" cy="4388162"/>
          </a:xfrm>
        </p:spPr>
        <p:txBody>
          <a:bodyPr>
            <a:normAutofit/>
          </a:bodyPr>
          <a:lstStyle/>
          <a:p>
            <a:r>
              <a:rPr lang="en-US" sz="3200" dirty="0" smtClean="0"/>
              <a:t>Convert the following:</a:t>
            </a:r>
          </a:p>
          <a:p>
            <a:pPr lvl="1"/>
            <a:r>
              <a:rPr lang="en-US" sz="3000" dirty="0" smtClean="0"/>
              <a:t>55 K </a:t>
            </a:r>
            <a:r>
              <a:rPr lang="en-US" sz="3000" dirty="0" smtClean="0">
                <a:sym typeface="Wingdings"/>
              </a:rPr>
              <a:t> °C</a:t>
            </a:r>
          </a:p>
          <a:p>
            <a:pPr lvl="1"/>
            <a:r>
              <a:rPr lang="en-US" sz="3000" dirty="0" smtClean="0">
                <a:sym typeface="Wingdings"/>
              </a:rPr>
              <a:t>293 °C –&gt; K</a:t>
            </a:r>
          </a:p>
          <a:p>
            <a:pPr lvl="1"/>
            <a:r>
              <a:rPr lang="en-US" sz="3000" dirty="0" smtClean="0">
                <a:sym typeface="Wingdings"/>
              </a:rPr>
              <a:t>823 K  °C</a:t>
            </a:r>
          </a:p>
          <a:p>
            <a:pPr lvl="1"/>
            <a:r>
              <a:rPr lang="en-US" sz="3000" dirty="0" smtClean="0">
                <a:sym typeface="Wingdings"/>
              </a:rPr>
              <a:t>-25 °C K</a:t>
            </a:r>
            <a:endParaRPr lang="en-US" sz="3000" dirty="0" smtClean="0"/>
          </a:p>
          <a:p>
            <a:r>
              <a:rPr lang="en-US" sz="3200" dirty="0" smtClean="0"/>
              <a:t>Practice problems 1-4 on pg. 431.</a:t>
            </a:r>
          </a:p>
          <a:p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17171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Gas Laws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March 12, 2012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0268111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SWBAT: Analyze temperature conversions and Gay-Lussac’s Law and Avogadro’s Law.</a:t>
            </a:r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Objective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16103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139078"/>
            <a:ext cx="7408333" cy="3987085"/>
          </a:xfrm>
        </p:spPr>
        <p:txBody>
          <a:bodyPr>
            <a:normAutofit/>
          </a:bodyPr>
          <a:lstStyle/>
          <a:p>
            <a:r>
              <a:rPr lang="en-US" sz="3200" dirty="0" smtClean="0"/>
              <a:t>SI unit for temperature is </a:t>
            </a:r>
            <a:r>
              <a:rPr lang="en-US" sz="3200" b="1" dirty="0" smtClean="0"/>
              <a:t>Kelvin, K</a:t>
            </a:r>
            <a:r>
              <a:rPr lang="en-US" sz="3200" dirty="0" smtClean="0"/>
              <a:t>.</a:t>
            </a:r>
          </a:p>
          <a:p>
            <a:r>
              <a:rPr lang="en-US" sz="3200" dirty="0" smtClean="0"/>
              <a:t>The zero point on the Kelvin scale is called </a:t>
            </a:r>
            <a:r>
              <a:rPr lang="en-US" sz="3200" b="1" dirty="0" smtClean="0"/>
              <a:t>absolute zero.</a:t>
            </a:r>
          </a:p>
          <a:p>
            <a:r>
              <a:rPr lang="en-US" sz="3200" dirty="0" smtClean="0"/>
              <a:t>Converting between Celsius and Kelvin:</a:t>
            </a:r>
          </a:p>
          <a:p>
            <a:pPr lvl="1"/>
            <a:r>
              <a:rPr lang="en-US" sz="3000" dirty="0" smtClean="0"/>
              <a:t>T(K) = °C + 273.15°C</a:t>
            </a:r>
          </a:p>
          <a:p>
            <a:pPr lvl="1"/>
            <a:r>
              <a:rPr lang="en-US" sz="3000" b="1" dirty="0" smtClean="0"/>
              <a:t>°</a:t>
            </a:r>
            <a:r>
              <a:rPr lang="en-US" sz="3000" dirty="0" smtClean="0"/>
              <a:t>C = T(K) – 273.15°C</a:t>
            </a:r>
            <a:endParaRPr lang="en-US" sz="3000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Temperature Conversions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85468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Convert the following</a:t>
            </a:r>
            <a:r>
              <a:rPr lang="en-US" dirty="0" smtClean="0"/>
              <a:t>:</a:t>
            </a:r>
          </a:p>
          <a:p>
            <a:pPr lvl="1"/>
            <a:r>
              <a:rPr lang="en-US" sz="3200" dirty="0" smtClean="0"/>
              <a:t>25°C </a:t>
            </a:r>
            <a:r>
              <a:rPr lang="en-US" sz="3200" dirty="0" smtClean="0">
                <a:sym typeface="Wingdings"/>
              </a:rPr>
              <a:t> K</a:t>
            </a:r>
          </a:p>
          <a:p>
            <a:pPr lvl="1"/>
            <a:r>
              <a:rPr lang="en-US" sz="3200" dirty="0" smtClean="0">
                <a:sym typeface="Wingdings"/>
              </a:rPr>
              <a:t>592K  °C</a:t>
            </a:r>
          </a:p>
          <a:p>
            <a:pPr lvl="1"/>
            <a:r>
              <a:rPr lang="en-US" sz="3200" dirty="0" smtClean="0">
                <a:sym typeface="Wingdings"/>
              </a:rPr>
              <a:t>88K  °C</a:t>
            </a:r>
          </a:p>
          <a:p>
            <a:pPr lvl="1"/>
            <a:r>
              <a:rPr lang="en-US" sz="3200" dirty="0" smtClean="0">
                <a:sym typeface="Wingdings"/>
              </a:rPr>
              <a:t>76°C K</a:t>
            </a:r>
            <a:endParaRPr lang="en-US" sz="3200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of Temp. Conversions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75111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P = pressure exerted by the gas.</a:t>
            </a:r>
          </a:p>
          <a:p>
            <a:r>
              <a:rPr lang="en-US" sz="3200" dirty="0" smtClean="0"/>
              <a:t>T = temperature in kelvins of the gas.</a:t>
            </a:r>
          </a:p>
          <a:p>
            <a:r>
              <a:rPr lang="en-US" sz="3200" dirty="0" smtClean="0"/>
              <a:t>V = total volume occupied by the gas.</a:t>
            </a:r>
          </a:p>
          <a:p>
            <a:r>
              <a:rPr lang="en-US" sz="3200" dirty="0"/>
              <a:t>n</a:t>
            </a:r>
            <a:r>
              <a:rPr lang="en-US" sz="3200" dirty="0" smtClean="0"/>
              <a:t> = number of moles of the gas.</a:t>
            </a:r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Variables Used in Gas Laws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02939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Recall from the lab, what happens to the pressure when the temperature is increased?</a:t>
            </a:r>
          </a:p>
          <a:p>
            <a:r>
              <a:rPr lang="en-US" sz="3200" dirty="0" smtClean="0"/>
              <a:t>Why?</a:t>
            </a:r>
          </a:p>
          <a:p>
            <a:r>
              <a:rPr lang="en-US" sz="3200" dirty="0" smtClean="0"/>
              <a:t>Temp. and pressure have a directly proportional relationship.</a:t>
            </a:r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Temp – Pressure Relationships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50815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1905116"/>
            <a:ext cx="7408333" cy="4221047"/>
          </a:xfrm>
        </p:spPr>
        <p:txBody>
          <a:bodyPr>
            <a:normAutofit/>
          </a:bodyPr>
          <a:lstStyle/>
          <a:p>
            <a:r>
              <a:rPr lang="en-US" sz="3200" dirty="0" smtClean="0"/>
              <a:t>Named after French scientist Joseph Gay – </a:t>
            </a:r>
            <a:r>
              <a:rPr lang="en-US" sz="3200" dirty="0" err="1" smtClean="0"/>
              <a:t>Lussac</a:t>
            </a:r>
            <a:r>
              <a:rPr lang="en-US" sz="3200" dirty="0"/>
              <a:t> </a:t>
            </a:r>
            <a:r>
              <a:rPr lang="en-US" sz="3200" dirty="0" smtClean="0"/>
              <a:t>in 1802. </a:t>
            </a:r>
          </a:p>
          <a:p>
            <a:r>
              <a:rPr lang="en-US" sz="3200" b="1" dirty="0" smtClean="0"/>
              <a:t>Gay – </a:t>
            </a:r>
            <a:r>
              <a:rPr lang="en-US" sz="3200" b="1" dirty="0" err="1" smtClean="0"/>
              <a:t>Lussac’s</a:t>
            </a:r>
            <a:r>
              <a:rPr lang="en-US" sz="3200" b="1" dirty="0" smtClean="0"/>
              <a:t> Law </a:t>
            </a:r>
            <a:r>
              <a:rPr lang="en-US" sz="3200" dirty="0" smtClean="0"/>
              <a:t>– The pressure of a gas at constant volume is directly proportional to the absolute temperature.</a:t>
            </a:r>
          </a:p>
          <a:p>
            <a:pPr marL="0" indent="0">
              <a:buNone/>
            </a:pPr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Gay – </a:t>
            </a:r>
            <a:r>
              <a:rPr lang="en-US" dirty="0" err="1" smtClean="0"/>
              <a:t>Lussac’s</a:t>
            </a:r>
            <a:r>
              <a:rPr lang="en-US" dirty="0" smtClean="0"/>
              <a:t> Law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33736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At constant volume:</a:t>
            </a:r>
          </a:p>
          <a:p>
            <a:pPr lvl="1"/>
            <a:r>
              <a:rPr lang="en-US" sz="3000" u="sng" dirty="0" smtClean="0"/>
              <a:t>P</a:t>
            </a:r>
            <a:r>
              <a:rPr lang="en-US" sz="3000" u="sng" baseline="-25000" dirty="0" smtClean="0"/>
              <a:t>1</a:t>
            </a:r>
            <a:r>
              <a:rPr lang="en-US" sz="3000" dirty="0" smtClean="0"/>
              <a:t> = </a:t>
            </a:r>
            <a:r>
              <a:rPr lang="en-US" sz="3000" u="sng" dirty="0" smtClean="0"/>
              <a:t>P</a:t>
            </a:r>
            <a:r>
              <a:rPr lang="en-US" sz="3000" u="sng" baseline="-25000" dirty="0" smtClean="0"/>
              <a:t>2</a:t>
            </a:r>
          </a:p>
          <a:p>
            <a:pPr marL="301943" lvl="1" indent="0">
              <a:buNone/>
            </a:pPr>
            <a:r>
              <a:rPr lang="en-US" sz="3000" u="sng" baseline="-25000" dirty="0"/>
              <a:t>	</a:t>
            </a:r>
            <a:r>
              <a:rPr lang="en-US" sz="3000" baseline="-25000" dirty="0"/>
              <a:t> </a:t>
            </a:r>
            <a:r>
              <a:rPr lang="en-US" sz="3000" dirty="0" smtClean="0"/>
              <a:t>   T</a:t>
            </a:r>
            <a:r>
              <a:rPr lang="en-US" sz="3000" baseline="-25000" dirty="0" smtClean="0"/>
              <a:t>1      </a:t>
            </a:r>
            <a:r>
              <a:rPr lang="en-US" sz="3000" dirty="0"/>
              <a:t>T</a:t>
            </a:r>
            <a:r>
              <a:rPr lang="en-US" sz="3000" baseline="-25000" dirty="0" smtClean="0"/>
              <a:t>2</a:t>
            </a:r>
            <a:endParaRPr lang="en-US" sz="3000" u="sng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Gay – </a:t>
            </a:r>
            <a:r>
              <a:rPr lang="en-US" dirty="0" err="1" smtClean="0"/>
              <a:t>Lussac’s</a:t>
            </a:r>
            <a:r>
              <a:rPr lang="en-US" dirty="0" smtClean="0"/>
              <a:t> Equation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51056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Waveform.thmx</Template>
  <TotalTime>326</TotalTime>
  <Words>448</Words>
  <Application>Microsoft Macintosh PowerPoint</Application>
  <PresentationFormat>On-screen Show (4:3)</PresentationFormat>
  <Paragraphs>54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Waveform</vt:lpstr>
      <vt:lpstr>NCAA Tournament </vt:lpstr>
      <vt:lpstr>Gas Laws</vt:lpstr>
      <vt:lpstr>Today’s Objective</vt:lpstr>
      <vt:lpstr>Temperature Conversions</vt:lpstr>
      <vt:lpstr>Examples of Temp. Conversions</vt:lpstr>
      <vt:lpstr>Variables Used in Gas Laws</vt:lpstr>
      <vt:lpstr>Temp – Pressure Relationships</vt:lpstr>
      <vt:lpstr>Gay – Lussac’s Law</vt:lpstr>
      <vt:lpstr>Gay – Lussac’s Equation</vt:lpstr>
      <vt:lpstr>Gay – Lussac’s Law Examples</vt:lpstr>
      <vt:lpstr>Gay – Lussac’s Law Examples</vt:lpstr>
      <vt:lpstr>Avogadro’s Law</vt:lpstr>
      <vt:lpstr>Homework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Gas Laws</dc:title>
  <dc:creator>Kyle Jenks</dc:creator>
  <cp:lastModifiedBy>Kyle Jenks</cp:lastModifiedBy>
  <cp:revision>10</cp:revision>
  <dcterms:created xsi:type="dcterms:W3CDTF">2012-03-12T10:57:02Z</dcterms:created>
  <dcterms:modified xsi:type="dcterms:W3CDTF">2012-03-12T16:23:04Z</dcterms:modified>
</cp:coreProperties>
</file>