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6" r:id="rId3"/>
    <p:sldId id="264" r:id="rId4"/>
    <p:sldId id="257" r:id="rId5"/>
    <p:sldId id="258" r:id="rId6"/>
    <p:sldId id="260" r:id="rId7"/>
    <p:sldId id="259" r:id="rId8"/>
    <p:sldId id="261" r:id="rId9"/>
    <p:sldId id="262" r:id="rId10"/>
    <p:sldId id="265" r:id="rId11"/>
    <p:sldId id="266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0A8D-BFB8-2341-A2F3-A4148E84ADA9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1C71-538D-404F-938A-FE45E81C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5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0A8D-BFB8-2341-A2F3-A4148E84ADA9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1C71-538D-404F-938A-FE45E81C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0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0A8D-BFB8-2341-A2F3-A4148E84ADA9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1C71-538D-404F-938A-FE45E81C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9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0A8D-BFB8-2341-A2F3-A4148E84ADA9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1C71-538D-404F-938A-FE45E81C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2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0A8D-BFB8-2341-A2F3-A4148E84ADA9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1C71-538D-404F-938A-FE45E81C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9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0A8D-BFB8-2341-A2F3-A4148E84ADA9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1C71-538D-404F-938A-FE45E81C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8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0A8D-BFB8-2341-A2F3-A4148E84ADA9}" type="datetimeFigureOut">
              <a:rPr lang="en-US" smtClean="0"/>
              <a:t>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1C71-538D-404F-938A-FE45E81C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1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0A8D-BFB8-2341-A2F3-A4148E84ADA9}" type="datetimeFigureOut">
              <a:rPr lang="en-US" smtClean="0"/>
              <a:t>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1C71-538D-404F-938A-FE45E81C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5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0A8D-BFB8-2341-A2F3-A4148E84ADA9}" type="datetimeFigureOut">
              <a:rPr lang="en-US" smtClean="0"/>
              <a:t>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1C71-538D-404F-938A-FE45E81C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3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0A8D-BFB8-2341-A2F3-A4148E84ADA9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1C71-538D-404F-938A-FE45E81C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0A8D-BFB8-2341-A2F3-A4148E84ADA9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1C71-538D-404F-938A-FE45E81C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8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20A8D-BFB8-2341-A2F3-A4148E84ADA9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71C71-538D-404F-938A-FE45E81C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2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We’re changing seats today!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80417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16.1 g of bromine are mixed with 8.42 g of chlorine to give an actual yield of 21.1 g of bromine </a:t>
            </a:r>
            <a:r>
              <a:rPr lang="en-US" dirty="0" err="1" smtClean="0"/>
              <a:t>monochloride</a:t>
            </a:r>
            <a:r>
              <a:rPr lang="en-US" dirty="0" smtClean="0"/>
              <a:t>. Determine the limiting reactant and the percentage yield.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75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1.85 g Al reacts with an excess of copper(II) sulfate and the percentage yield of Cu is 56.6%, what mass of Cu is produced?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79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2 Review</a:t>
            </a:r>
          </a:p>
          <a:p>
            <a:pPr lvl="1"/>
            <a:r>
              <a:rPr lang="en-US" dirty="0" smtClean="0"/>
              <a:t>Practice Problems 6 – 12 on pg. 319.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1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Limiting Reagents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</a:t>
            </a:r>
            <a:r>
              <a:rPr lang="en-US" dirty="0" smtClean="0"/>
              <a:t>7,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20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SWBAT: Solve problems involving limiting reagents and determine percent yield of reactions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6083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Limiting Reagents</a:t>
            </a:r>
            <a:r>
              <a:rPr lang="en-US" dirty="0" smtClean="0"/>
              <a:t>: Substance that is used up first in the reaction and </a:t>
            </a:r>
            <a:r>
              <a:rPr lang="en-US" b="1" dirty="0" smtClean="0"/>
              <a:t>controls the amount of product that is made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u="sng" dirty="0" smtClean="0"/>
              <a:t>Excess Reagents</a:t>
            </a:r>
            <a:r>
              <a:rPr lang="en-US" dirty="0" smtClean="0"/>
              <a:t>: Substance that is not used up completely in a reaction.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6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have 4 car frames and 12 tires, how many cars can we make? Determine the limiting reagent and the excess reagent. How much of the excess reagent to do we have left?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Theoretical Yield: </a:t>
            </a:r>
            <a:r>
              <a:rPr lang="en-US" sz="3600" dirty="0" smtClean="0"/>
              <a:t>The maximum quantity of product that can be made if the reaction proceeds perfectly. </a:t>
            </a:r>
            <a:r>
              <a:rPr lang="en-US" sz="3600" dirty="0" smtClean="0"/>
              <a:t>Based on the </a:t>
            </a:r>
            <a:r>
              <a:rPr lang="en-US" sz="3600" b="1" dirty="0" smtClean="0"/>
              <a:t>limiting reactant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800486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limiting reactant and the theoretical yield of phosphorous acid, 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/>
              <a:t>3</a:t>
            </a:r>
            <a:r>
              <a:rPr lang="en-US" dirty="0" smtClean="0"/>
              <a:t>, </a:t>
            </a:r>
            <a:r>
              <a:rPr lang="en-US" dirty="0" smtClean="0"/>
              <a:t>if 225 g of PCl</a:t>
            </a:r>
            <a:r>
              <a:rPr lang="en-US" baseline="-25000" dirty="0" smtClean="0"/>
              <a:t>3</a:t>
            </a:r>
            <a:r>
              <a:rPr lang="en-US" dirty="0" smtClean="0"/>
              <a:t> is mixed with 123 g of H</a:t>
            </a:r>
            <a:r>
              <a:rPr lang="en-US" baseline="-25000" dirty="0" smtClean="0"/>
              <a:t>2</a:t>
            </a:r>
            <a:r>
              <a:rPr lang="en-US" dirty="0" smtClean="0"/>
              <a:t>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4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Yield and Percentage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36067"/>
          </a:xfrm>
        </p:spPr>
        <p:txBody>
          <a:bodyPr/>
          <a:lstStyle/>
          <a:p>
            <a:r>
              <a:rPr lang="en-US" u="sng" dirty="0" smtClean="0"/>
              <a:t>Actual Yield</a:t>
            </a:r>
            <a:r>
              <a:rPr lang="en-US" dirty="0" smtClean="0"/>
              <a:t>: How much product is actually formed.</a:t>
            </a:r>
          </a:p>
          <a:p>
            <a:endParaRPr lang="en-US" dirty="0"/>
          </a:p>
          <a:p>
            <a:r>
              <a:rPr lang="en-US" u="sng" dirty="0" smtClean="0"/>
              <a:t>Percentage Yield</a:t>
            </a:r>
            <a:r>
              <a:rPr lang="en-US" dirty="0" smtClean="0"/>
              <a:t>: Ratio that relates the actual yield and the theoretical yield. Describes the efficiency of a reaction.</a:t>
            </a:r>
          </a:p>
          <a:p>
            <a:pPr lvl="1"/>
            <a:r>
              <a:rPr lang="en-US" dirty="0" smtClean="0"/>
              <a:t>Percent Yield = Actual Yield / Theoretical Yield X 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1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limiting reactant and the percentage yield if 14.0 g of N</a:t>
            </a:r>
            <a:r>
              <a:rPr lang="en-US" baseline="-25000" dirty="0" smtClean="0"/>
              <a:t>2</a:t>
            </a:r>
            <a:r>
              <a:rPr lang="en-US" dirty="0" smtClean="0"/>
              <a:t> react with 3.15 g of H</a:t>
            </a:r>
            <a:r>
              <a:rPr lang="en-US" baseline="-25000" dirty="0" smtClean="0"/>
              <a:t>2</a:t>
            </a:r>
            <a:r>
              <a:rPr lang="en-US" dirty="0" smtClean="0"/>
              <a:t> to give an actual yield of 14.5 g NH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</a:p>
          <a:p>
            <a:pPr lvl="5"/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NH</a:t>
            </a:r>
            <a:r>
              <a:rPr lang="en-US" sz="3200" baseline="-25000" dirty="0" smtClean="0">
                <a:sym typeface="Wingdings"/>
              </a:rPr>
              <a:t>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208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328</Words>
  <Application>Microsoft Macintosh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Limiting Reagents </vt:lpstr>
      <vt:lpstr>Today’s Objective</vt:lpstr>
      <vt:lpstr>What is it?</vt:lpstr>
      <vt:lpstr>Example #1</vt:lpstr>
      <vt:lpstr>Theoretical Yield</vt:lpstr>
      <vt:lpstr>Example #2</vt:lpstr>
      <vt:lpstr>Actual Yield and Percentage Yield</vt:lpstr>
      <vt:lpstr>Example #3</vt:lpstr>
      <vt:lpstr>Example #4</vt:lpstr>
      <vt:lpstr>Example #5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Limiting Reagents </dc:title>
  <dc:creator>Kyle Jenks</dc:creator>
  <cp:lastModifiedBy>Kyle Jenks</cp:lastModifiedBy>
  <cp:revision>7</cp:revision>
  <dcterms:created xsi:type="dcterms:W3CDTF">2012-02-06T12:30:56Z</dcterms:created>
  <dcterms:modified xsi:type="dcterms:W3CDTF">2012-02-07T13:32:11Z</dcterms:modified>
</cp:coreProperties>
</file>