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2" r:id="rId6"/>
    <p:sldId id="261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7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1/31/12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1/31/12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1/31/12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1/31/12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1/31/12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1/31/12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1/31/12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03371" y="2819399"/>
            <a:ext cx="7211727" cy="213545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February 1, 2012</a:t>
            </a:r>
          </a:p>
          <a:p>
            <a:r>
              <a:rPr lang="en-US" sz="2000" dirty="0" smtClean="0"/>
              <a:t>CAN YOU BELIEVE IT’S ALREADY FEBRUARY?!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Stoichiometry, Again!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49646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Check Your Answers to Last Night’s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 did step 5 only.</a:t>
            </a:r>
          </a:p>
          <a:p>
            <a:r>
              <a:rPr lang="en-US" sz="3200" dirty="0" smtClean="0"/>
              <a:t>You should do all the steps until you are comfortable solving the problems.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9321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SWBAT: Review the steps for solving </a:t>
            </a:r>
            <a:r>
              <a:rPr lang="en-US" sz="3200" dirty="0" err="1" smtClean="0"/>
              <a:t>stoich</a:t>
            </a:r>
            <a:r>
              <a:rPr lang="en-US" sz="3200" dirty="0" smtClean="0"/>
              <a:t> problems and practice solving </a:t>
            </a:r>
            <a:r>
              <a:rPr lang="en-US" sz="3200" dirty="0" err="1" smtClean="0"/>
              <a:t>stoich</a:t>
            </a:r>
            <a:r>
              <a:rPr lang="en-US" sz="3200" dirty="0" smtClean="0"/>
              <a:t> problems.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61514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Rules for </a:t>
            </a:r>
            <a:r>
              <a:rPr lang="en-US" dirty="0" err="1" smtClean="0"/>
              <a:t>Stoich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and </a:t>
            </a:r>
            <a:r>
              <a:rPr lang="en-US" u="sng" dirty="0" smtClean="0"/>
              <a:t>balance</a:t>
            </a:r>
            <a:r>
              <a:rPr lang="en-US" dirty="0" smtClean="0"/>
              <a:t> the chemical equation.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down what you know and what you want to know.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the mole ratio using the balanced chemical equation.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molar masses of the substances involved.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your conversion formula to solve.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g known </a:t>
            </a:r>
            <a:r>
              <a:rPr lang="en-US" dirty="0" smtClean="0">
                <a:solidFill>
                  <a:schemeClr val="tx1"/>
                </a:solidFill>
                <a:sym typeface="Wingdings"/>
              </a:rPr>
              <a:t> </a:t>
            </a:r>
            <a:r>
              <a:rPr lang="en-US" dirty="0" err="1" smtClean="0">
                <a:solidFill>
                  <a:schemeClr val="tx1"/>
                </a:solidFill>
                <a:sym typeface="Wingdings"/>
              </a:rPr>
              <a:t>mol</a:t>
            </a:r>
            <a:r>
              <a:rPr lang="en-US" dirty="0" smtClean="0">
                <a:solidFill>
                  <a:schemeClr val="tx1"/>
                </a:solidFill>
                <a:sym typeface="Wingdings"/>
              </a:rPr>
              <a:t> known  </a:t>
            </a:r>
            <a:r>
              <a:rPr lang="en-US" dirty="0" err="1" smtClean="0">
                <a:solidFill>
                  <a:schemeClr val="tx1"/>
                </a:solidFill>
                <a:sym typeface="Wingdings"/>
              </a:rPr>
              <a:t>mol</a:t>
            </a:r>
            <a:r>
              <a:rPr lang="en-US" dirty="0" smtClean="0">
                <a:solidFill>
                  <a:schemeClr val="tx1"/>
                </a:solidFill>
                <a:sym typeface="Wingdings"/>
              </a:rPr>
              <a:t> unknown  g unknown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618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Practice Problem #1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many grams of aluminum oxide can be formed by the reaction of 38.8 g of aluminum in an excess amount of oxygen?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err="1" smtClean="0">
                <a:solidFill>
                  <a:srgbClr val="FF0000"/>
                </a:solidFill>
              </a:rPr>
              <a:t>Ans</a:t>
            </a:r>
            <a:r>
              <a:rPr lang="en-US" sz="3200" dirty="0" smtClean="0">
                <a:solidFill>
                  <a:srgbClr val="FF0000"/>
                </a:solidFill>
              </a:rPr>
              <a:t>: 73.3 g Al2O3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215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Practice Problem #2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you burn 215 g of propane, how many g of H2O will be produced?</a:t>
            </a:r>
          </a:p>
          <a:p>
            <a:pPr marL="1143000" lvl="4" indent="0">
              <a:buNone/>
            </a:pPr>
            <a:r>
              <a:rPr lang="en-US" dirty="0" smtClean="0"/>
              <a:t>	</a:t>
            </a:r>
            <a:r>
              <a:rPr lang="en-US" sz="3000" dirty="0" smtClean="0"/>
              <a:t>C</a:t>
            </a:r>
            <a:r>
              <a:rPr lang="en-US" sz="3000" baseline="-25000" dirty="0" smtClean="0"/>
              <a:t>3</a:t>
            </a:r>
            <a:r>
              <a:rPr lang="en-US" sz="3000" dirty="0" smtClean="0"/>
              <a:t>H</a:t>
            </a:r>
            <a:r>
              <a:rPr lang="en-US" sz="3000" baseline="-25000" dirty="0" smtClean="0"/>
              <a:t>8</a:t>
            </a:r>
            <a:r>
              <a:rPr lang="en-US" sz="3000" dirty="0" smtClean="0"/>
              <a:t> + O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 </a:t>
            </a:r>
            <a:r>
              <a:rPr lang="en-US" sz="3000" dirty="0" smtClean="0">
                <a:sym typeface="Wingdings"/>
              </a:rPr>
              <a:t> H</a:t>
            </a:r>
            <a:r>
              <a:rPr lang="en-US" sz="3000" baseline="-25000" dirty="0" smtClean="0">
                <a:sym typeface="Wingdings"/>
              </a:rPr>
              <a:t>2</a:t>
            </a:r>
            <a:r>
              <a:rPr lang="en-US" sz="3000" dirty="0" smtClean="0">
                <a:sym typeface="Wingdings"/>
              </a:rPr>
              <a:t>O + CO</a:t>
            </a:r>
            <a:r>
              <a:rPr lang="en-US" sz="3000" baseline="-25000" dirty="0" smtClean="0">
                <a:sym typeface="Wingdings"/>
              </a:rPr>
              <a:t>2</a:t>
            </a:r>
          </a:p>
          <a:p>
            <a:pPr marL="1143000" lvl="4" indent="0">
              <a:buNone/>
            </a:pPr>
            <a:endParaRPr lang="en-US" sz="3000" baseline="-25000" dirty="0" smtClean="0">
              <a:sym typeface="Wingdings"/>
            </a:endParaRPr>
          </a:p>
          <a:p>
            <a:pPr marL="1143000" lvl="4" indent="0">
              <a:buNone/>
            </a:pPr>
            <a:endParaRPr lang="en-US" sz="3000" baseline="-25000" dirty="0">
              <a:sym typeface="Wingdings"/>
            </a:endParaRPr>
          </a:p>
          <a:p>
            <a:pPr marL="1143000" lvl="4" indent="0">
              <a:buNone/>
            </a:pPr>
            <a:endParaRPr lang="en-US" sz="3000" baseline="-25000" dirty="0" smtClean="0">
              <a:sym typeface="Wingdings"/>
            </a:endParaRPr>
          </a:p>
          <a:p>
            <a:pPr marL="1143000" lvl="4" indent="0">
              <a:buNone/>
            </a:pPr>
            <a:r>
              <a:rPr lang="en-US" sz="2800" dirty="0" err="1" smtClean="0">
                <a:solidFill>
                  <a:srgbClr val="FF0000"/>
                </a:solidFill>
                <a:sym typeface="Wingdings"/>
              </a:rPr>
              <a:t>Ans</a:t>
            </a: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: 352 g H2O</a:t>
            </a:r>
            <a:endParaRPr lang="en-US" sz="2800" dirty="0">
              <a:solidFill>
                <a:srgbClr val="FF0000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494178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Practice Problem # 3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How many grams of sodium acetate are required to react completely with 30.0 grams of iron (III) nitrate in the following reaction?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NaC</a:t>
            </a:r>
            <a:r>
              <a:rPr lang="en-US" sz="2600" baseline="-25000" dirty="0" smtClean="0">
                <a:solidFill>
                  <a:schemeClr val="tx1"/>
                </a:solidFill>
              </a:rPr>
              <a:t>2</a:t>
            </a:r>
            <a:r>
              <a:rPr lang="en-US" sz="2600" dirty="0" smtClean="0">
                <a:solidFill>
                  <a:schemeClr val="tx1"/>
                </a:solidFill>
              </a:rPr>
              <a:t>H</a:t>
            </a:r>
            <a:r>
              <a:rPr lang="en-US" sz="2600" baseline="-25000" dirty="0" smtClean="0">
                <a:solidFill>
                  <a:schemeClr val="tx1"/>
                </a:solidFill>
              </a:rPr>
              <a:t>3</a:t>
            </a:r>
            <a:r>
              <a:rPr lang="en-US" sz="2600" dirty="0" smtClean="0">
                <a:solidFill>
                  <a:schemeClr val="tx1"/>
                </a:solidFill>
              </a:rPr>
              <a:t>O</a:t>
            </a:r>
            <a:r>
              <a:rPr lang="en-US" sz="2600" baseline="-25000" dirty="0" smtClean="0">
                <a:solidFill>
                  <a:schemeClr val="tx1"/>
                </a:solidFill>
              </a:rPr>
              <a:t>2</a:t>
            </a:r>
            <a:r>
              <a:rPr lang="en-US" sz="2600" dirty="0" smtClean="0">
                <a:solidFill>
                  <a:schemeClr val="tx1"/>
                </a:solidFill>
              </a:rPr>
              <a:t> + Fe(NO</a:t>
            </a:r>
            <a:r>
              <a:rPr lang="en-US" sz="2600" baseline="-25000" dirty="0" smtClean="0">
                <a:solidFill>
                  <a:schemeClr val="tx1"/>
                </a:solidFill>
              </a:rPr>
              <a:t>3</a:t>
            </a:r>
            <a:r>
              <a:rPr lang="en-US" sz="2600" dirty="0" smtClean="0">
                <a:solidFill>
                  <a:schemeClr val="tx1"/>
                </a:solidFill>
              </a:rPr>
              <a:t>)</a:t>
            </a:r>
            <a:r>
              <a:rPr lang="en-US" sz="2600" baseline="-25000" dirty="0" smtClean="0">
                <a:solidFill>
                  <a:schemeClr val="tx1"/>
                </a:solidFill>
              </a:rPr>
              <a:t>3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sym typeface="Wingdings"/>
              </a:rPr>
              <a:t> NaNO</a:t>
            </a:r>
            <a:r>
              <a:rPr lang="en-US" sz="2600" baseline="-25000" dirty="0" smtClean="0">
                <a:solidFill>
                  <a:schemeClr val="tx1"/>
                </a:solidFill>
                <a:sym typeface="Wingdings"/>
              </a:rPr>
              <a:t>3</a:t>
            </a:r>
            <a:r>
              <a:rPr lang="en-US" sz="2600" dirty="0" smtClean="0">
                <a:solidFill>
                  <a:schemeClr val="tx1"/>
                </a:solidFill>
                <a:sym typeface="Wingdings"/>
              </a:rPr>
              <a:t> + Fe(</a:t>
            </a:r>
            <a:r>
              <a:rPr lang="en-US" sz="2600" dirty="0">
                <a:solidFill>
                  <a:schemeClr val="tx1"/>
                </a:solidFill>
              </a:rPr>
              <a:t>C</a:t>
            </a:r>
            <a:r>
              <a:rPr lang="en-US" sz="2600" baseline="-25000" dirty="0">
                <a:solidFill>
                  <a:schemeClr val="tx1"/>
                </a:solidFill>
              </a:rPr>
              <a:t>2</a:t>
            </a:r>
            <a:r>
              <a:rPr lang="en-US" sz="2600" dirty="0">
                <a:solidFill>
                  <a:schemeClr val="tx1"/>
                </a:solidFill>
              </a:rPr>
              <a:t>H</a:t>
            </a:r>
            <a:r>
              <a:rPr lang="en-US" sz="2600" baseline="-25000" dirty="0">
                <a:solidFill>
                  <a:schemeClr val="tx1"/>
                </a:solidFill>
              </a:rPr>
              <a:t>3</a:t>
            </a:r>
            <a:r>
              <a:rPr lang="en-US" sz="2600" dirty="0">
                <a:solidFill>
                  <a:schemeClr val="tx1"/>
                </a:solidFill>
              </a:rPr>
              <a:t>O</a:t>
            </a:r>
            <a:r>
              <a:rPr lang="en-US" sz="2600" baseline="-25000" dirty="0">
                <a:solidFill>
                  <a:schemeClr val="tx1"/>
                </a:solidFill>
              </a:rPr>
              <a:t>2</a:t>
            </a:r>
            <a:r>
              <a:rPr lang="en-US" sz="2600" dirty="0" smtClean="0">
                <a:solidFill>
                  <a:schemeClr val="tx1"/>
                </a:solidFill>
                <a:sym typeface="Wingdings"/>
              </a:rPr>
              <a:t>)</a:t>
            </a:r>
            <a:r>
              <a:rPr lang="en-US" sz="2600" baseline="-25000" dirty="0" smtClean="0">
                <a:solidFill>
                  <a:schemeClr val="tx1"/>
                </a:solidFill>
                <a:sym typeface="Wingdings"/>
              </a:rPr>
              <a:t>3</a:t>
            </a:r>
          </a:p>
          <a:p>
            <a:pPr lvl="1"/>
            <a:endParaRPr lang="en-US" sz="2600" baseline="-25000" dirty="0">
              <a:sym typeface="Wingdings"/>
            </a:endParaRPr>
          </a:p>
          <a:p>
            <a:pPr lvl="1"/>
            <a:endParaRPr lang="en-US" sz="2600" baseline="-25000" dirty="0" smtClean="0">
              <a:sym typeface="Wingdings"/>
            </a:endParaRPr>
          </a:p>
          <a:p>
            <a:pPr lvl="1"/>
            <a:r>
              <a:rPr lang="en-US" sz="2800" dirty="0" err="1" smtClean="0">
                <a:solidFill>
                  <a:srgbClr val="FF0000"/>
                </a:solidFill>
                <a:sym typeface="Wingdings"/>
              </a:rPr>
              <a:t>Ans</a:t>
            </a: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: 43.9 g NaC2H3O2</a:t>
            </a:r>
          </a:p>
        </p:txBody>
      </p:sp>
    </p:spTree>
    <p:extLst>
      <p:ext uri="{BB962C8B-B14F-4D97-AF65-F5344CB8AC3E}">
        <p14:creationId xmlns:p14="http://schemas.microsoft.com/office/powerpoint/2010/main" val="2748814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	</a:t>
            </a:r>
            <a:r>
              <a:rPr lang="en-US" sz="4000" dirty="0" err="1" smtClean="0"/>
              <a:t>Stoich</a:t>
            </a:r>
            <a:r>
              <a:rPr lang="en-US" sz="4000" dirty="0" smtClean="0"/>
              <a:t> Quiz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Show all your steps!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How many grams of oxygen gas are required to react completely with 24.1 g of sodium to form sodium oxide?</a:t>
            </a:r>
          </a:p>
          <a:p>
            <a:pPr marL="868680" lvl="3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sz="2800" dirty="0" smtClean="0">
                <a:solidFill>
                  <a:schemeClr val="tx1"/>
                </a:solidFill>
              </a:rPr>
              <a:t>Na + O</a:t>
            </a:r>
            <a:r>
              <a:rPr lang="en-US" sz="2800" baseline="-25000" dirty="0" smtClean="0">
                <a:solidFill>
                  <a:schemeClr val="tx1"/>
                </a:solidFill>
              </a:rPr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 Na</a:t>
            </a:r>
            <a:r>
              <a:rPr lang="en-US" sz="2800" baseline="-25000" dirty="0" smtClean="0">
                <a:solidFill>
                  <a:schemeClr val="tx1"/>
                </a:solidFill>
                <a:sym typeface="Wingdings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O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157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Homework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Mass-Mass Relationship Worksheet on </a:t>
            </a:r>
            <a:r>
              <a:rPr lang="en-US" smtClean="0"/>
              <a:t>Website.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05729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148</TotalTime>
  <Words>259</Words>
  <Application>Microsoft Macintosh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Stoichiometry, Again!</vt:lpstr>
      <vt:lpstr>Check Your Answers to Last Night’s Homework</vt:lpstr>
      <vt:lpstr>Today’s Objective</vt:lpstr>
      <vt:lpstr>Review of Rules for Stoich</vt:lpstr>
      <vt:lpstr>Practice Problem #1</vt:lpstr>
      <vt:lpstr>Practice Problem #2</vt:lpstr>
      <vt:lpstr>Practice Problem # 3 </vt:lpstr>
      <vt:lpstr> Stoich Quiz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Stoichiometry, Again!</dc:title>
  <dc:creator>Kyle Jenks</dc:creator>
  <cp:lastModifiedBy>Kyle Jenks</cp:lastModifiedBy>
  <cp:revision>9</cp:revision>
  <dcterms:created xsi:type="dcterms:W3CDTF">2012-01-31T23:50:20Z</dcterms:created>
  <dcterms:modified xsi:type="dcterms:W3CDTF">2012-02-01T02:19:12Z</dcterms:modified>
</cp:coreProperties>
</file>