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15"/>
  </p:notesMasterIdLst>
  <p:sldIdLst>
    <p:sldId id="256" r:id="rId2"/>
    <p:sldId id="257" r:id="rId3"/>
    <p:sldId id="268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F1D80-F8DD-C84D-823D-56A66AE30063}" type="datetimeFigureOut">
              <a:rPr lang="en-US" smtClean="0"/>
              <a:t>1/31/12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6E8CC-9664-074F-85B4-FEDDBA9C0C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38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6E8CC-9664-074F-85B4-FEDDBA9C0C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2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1/31/12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1/31/12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1/31/12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38E4D-051A-41E1-86A4-E56916468FD0}" type="datetimeFigureOut">
              <a:rPr lang="en-US" smtClean="0"/>
              <a:t>1/31/12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CE38E4D-051A-41E1-86A4-E56916468FD0}" type="datetimeFigureOut">
              <a:rPr lang="en-US" smtClean="0"/>
              <a:t>1/31/12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86BB73A-582F-4420-9A14-CB10A2B2E5E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LOOK WHAT WE HAVE!!!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IT’S A PROJECTOR!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48559" y="32431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48559" y="32431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747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 excess of Chlorine gas is bubbled into an aqueous solution containing 46.5 g of Potassium Bromide. </a:t>
            </a:r>
            <a:endParaRPr lang="en-US" sz="3200" dirty="0"/>
          </a:p>
          <a:p>
            <a:pPr marL="759143" lvl="1" indent="-457200">
              <a:buFont typeface="+mj-lt"/>
              <a:buAutoNum type="alphaLcParenR"/>
            </a:pPr>
            <a:r>
              <a:rPr lang="en-US" sz="2400" dirty="0" smtClean="0"/>
              <a:t>What mole quantity of Bromine is produced?</a:t>
            </a:r>
          </a:p>
          <a:p>
            <a:pPr marL="759143" lvl="1" indent="-457200">
              <a:buFont typeface="+mj-lt"/>
              <a:buAutoNum type="alphaLcParenR" startAt="2"/>
            </a:pPr>
            <a:r>
              <a:rPr lang="en-US" sz="2400" dirty="0" smtClean="0"/>
              <a:t>What is the mass of this mole quantity of Bromine?</a:t>
            </a:r>
          </a:p>
          <a:p>
            <a:pPr marL="301943" lvl="1" indent="0">
              <a:buNone/>
            </a:pPr>
            <a:endParaRPr lang="en-US" sz="2400" dirty="0" smtClean="0"/>
          </a:p>
          <a:p>
            <a:pPr marL="301943" lvl="1" indent="0">
              <a:buNone/>
            </a:pPr>
            <a:r>
              <a:rPr lang="en-US" sz="2400" dirty="0" err="1" smtClean="0">
                <a:solidFill>
                  <a:srgbClr val="FF0000"/>
                </a:solidFill>
              </a:rPr>
              <a:t>Ans</a:t>
            </a:r>
            <a:r>
              <a:rPr lang="en-US" sz="2400" dirty="0" smtClean="0">
                <a:solidFill>
                  <a:srgbClr val="FF0000"/>
                </a:solidFill>
              </a:rPr>
              <a:t>: a) 0.0195 </a:t>
            </a:r>
            <a:r>
              <a:rPr lang="en-US" sz="2400" dirty="0" err="1" smtClean="0">
                <a:solidFill>
                  <a:srgbClr val="FF0000"/>
                </a:solidFill>
              </a:rPr>
              <a:t>mol</a:t>
            </a:r>
            <a:r>
              <a:rPr lang="en-US" sz="2400" dirty="0" smtClean="0">
                <a:solidFill>
                  <a:srgbClr val="FF0000"/>
                </a:solidFill>
              </a:rPr>
              <a:t> Br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301943" lvl="1" indent="0">
              <a:buNone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	b) 3.12 g Br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759143" lvl="1" indent="-457200">
              <a:buFont typeface="+mj-lt"/>
              <a:buAutoNum type="alphaLcPeriod"/>
            </a:pPr>
            <a:endParaRPr lang="en-US" sz="2400" dirty="0"/>
          </a:p>
          <a:p>
            <a:pPr marL="301943" lvl="1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841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/>
          <a:lstStyle/>
          <a:p>
            <a:r>
              <a:rPr lang="en-US" sz="3200" dirty="0" smtClean="0"/>
              <a:t>How many grams of sodium sulfate will be formed if you start with 201 grams of sodium hydroxide and you have an excess of sulfuric acid?</a:t>
            </a:r>
          </a:p>
          <a:p>
            <a:pPr lvl="2"/>
            <a:r>
              <a:rPr lang="en-US" sz="2800" dirty="0" smtClean="0"/>
              <a:t>2NaOH + 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SO</a:t>
            </a:r>
            <a:r>
              <a:rPr lang="en-US" sz="2800" baseline="-25000" dirty="0" smtClean="0"/>
              <a:t>4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/>
              </a:rPr>
              <a:t> 2H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0 + Na</a:t>
            </a:r>
            <a:r>
              <a:rPr lang="en-US" sz="2800" baseline="-25000" dirty="0" smtClean="0">
                <a:sym typeface="Wingdings"/>
              </a:rPr>
              <a:t>2</a:t>
            </a:r>
            <a:r>
              <a:rPr lang="en-US" sz="2800" dirty="0" smtClean="0">
                <a:sym typeface="Wingdings"/>
              </a:rPr>
              <a:t>SO</a:t>
            </a:r>
            <a:r>
              <a:rPr lang="en-US" sz="2800" baseline="-25000" dirty="0" smtClean="0">
                <a:sym typeface="Wingdings"/>
              </a:rPr>
              <a:t>4</a:t>
            </a:r>
          </a:p>
          <a:p>
            <a:pPr marL="627063" lvl="2" indent="0">
              <a:buNone/>
            </a:pPr>
            <a:endParaRPr lang="en-US" sz="2800" baseline="-25000" dirty="0" smtClean="0">
              <a:sym typeface="Wingdings"/>
            </a:endParaRPr>
          </a:p>
          <a:p>
            <a:pPr marL="627063" lvl="2" indent="0">
              <a:buNone/>
            </a:pPr>
            <a:r>
              <a:rPr lang="en-US" sz="2800" dirty="0" err="1" smtClean="0">
                <a:solidFill>
                  <a:srgbClr val="FF0000"/>
                </a:solidFill>
                <a:sym typeface="Wingdings"/>
              </a:rPr>
              <a:t>Ans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: 357 g Na</a:t>
            </a:r>
            <a:r>
              <a:rPr lang="en-US" sz="2800" baseline="-25000" dirty="0" smtClean="0">
                <a:solidFill>
                  <a:srgbClr val="FF0000"/>
                </a:solidFill>
                <a:sym typeface="Wingdings"/>
              </a:rPr>
              <a:t>2</a:t>
            </a:r>
            <a:r>
              <a:rPr lang="en-US" sz="2800" dirty="0" smtClean="0">
                <a:solidFill>
                  <a:srgbClr val="FF0000"/>
                </a:solidFill>
                <a:sym typeface="Wingdings"/>
              </a:rPr>
              <a:t>SO</a:t>
            </a:r>
            <a:r>
              <a:rPr lang="en-US" sz="2800" baseline="-25000" dirty="0" smtClean="0">
                <a:solidFill>
                  <a:srgbClr val="FF0000"/>
                </a:solidFill>
                <a:sym typeface="Wingdings"/>
              </a:rPr>
              <a:t>4</a:t>
            </a:r>
            <a:endParaRPr lang="en-US" sz="2800" dirty="0">
              <a:solidFill>
                <a:srgbClr val="FF0000"/>
              </a:solidFill>
              <a:sym typeface="Wingding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463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/>
          <a:lstStyle/>
          <a:p>
            <a:r>
              <a:rPr lang="en-US" dirty="0" smtClean="0"/>
              <a:t>When a mass of 85 g of ethane gas, C</a:t>
            </a:r>
            <a:r>
              <a:rPr lang="en-US" baseline="-25000" dirty="0" smtClean="0"/>
              <a:t>2</a:t>
            </a:r>
            <a:r>
              <a:rPr lang="en-US" dirty="0" smtClean="0"/>
              <a:t>H</a:t>
            </a:r>
            <a:r>
              <a:rPr lang="en-US" baseline="-25000" dirty="0" smtClean="0"/>
              <a:t>6</a:t>
            </a:r>
            <a:r>
              <a:rPr lang="en-US" dirty="0" smtClean="0"/>
              <a:t>, is burned completely in air, carbon dioxide and water vapor are formed.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How many moles of carbon dioxide are produced?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How many grams of water are produced?</a:t>
            </a:r>
          </a:p>
          <a:p>
            <a:pPr marL="457200" indent="-457200">
              <a:buFont typeface="+mj-lt"/>
              <a:buAutoNum type="alphaLcParenR"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Ans</a:t>
            </a:r>
            <a:r>
              <a:rPr lang="en-US" dirty="0" smtClean="0">
                <a:solidFill>
                  <a:srgbClr val="FF0000"/>
                </a:solidFill>
              </a:rPr>
              <a:t>: a) 5.7 </a:t>
            </a:r>
            <a:r>
              <a:rPr lang="en-US" dirty="0" err="1" smtClean="0">
                <a:solidFill>
                  <a:srgbClr val="FF0000"/>
                </a:solidFill>
              </a:rPr>
              <a:t>mol</a:t>
            </a:r>
            <a:r>
              <a:rPr lang="en-US" dirty="0" smtClean="0">
                <a:solidFill>
                  <a:srgbClr val="FF0000"/>
                </a:solidFill>
              </a:rPr>
              <a:t> CO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b) 153 g H</a:t>
            </a:r>
            <a:r>
              <a:rPr lang="en-US" baseline="-25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19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/>
          <a:lstStyle/>
          <a:p>
            <a:r>
              <a:rPr lang="en-US" dirty="0" smtClean="0"/>
              <a:t>Stoichiometry: Mass – Mass Problems on Website</a:t>
            </a:r>
          </a:p>
          <a:p>
            <a:r>
              <a:rPr lang="en-US" dirty="0" smtClean="0"/>
              <a:t>If you can’t get to the website come at lunch or after school so you can copy down the problems.</a:t>
            </a:r>
          </a:p>
          <a:p>
            <a:endParaRPr lang="en-US" dirty="0"/>
          </a:p>
          <a:p>
            <a:r>
              <a:rPr lang="en-US" dirty="0" smtClean="0"/>
              <a:t>Have a good day</a:t>
            </a:r>
            <a:r>
              <a:rPr lang="en-US" dirty="0" smtClean="0"/>
              <a:t>!</a:t>
            </a:r>
            <a:endParaRPr lang="en-US" b="1" dirty="0"/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Michigan State plays Illinois tonight </a:t>
            </a:r>
            <a:r>
              <a:rPr lang="en-US" b="1" smtClean="0">
                <a:solidFill>
                  <a:schemeClr val="accent3">
                    <a:lumMod val="50000"/>
                  </a:schemeClr>
                </a:solidFill>
              </a:rPr>
              <a:t>in basketball!</a:t>
            </a:r>
          </a:p>
          <a:p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Go Green!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479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Stoichiometry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January 31, 2012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09058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381125"/>
            <a:ext cx="7408333" cy="47450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SWBAT: Analyze stoichiometry and the steps needed in order to solve mass – mass relationship problems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881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20026"/>
            <a:ext cx="7408333" cy="4406137"/>
          </a:xfrm>
        </p:spPr>
        <p:txBody>
          <a:bodyPr/>
          <a:lstStyle/>
          <a:p>
            <a:r>
              <a:rPr lang="en-US" sz="3200" u="sng" dirty="0" smtClean="0"/>
              <a:t>Stoichiometry : </a:t>
            </a:r>
            <a:r>
              <a:rPr lang="en-US" sz="3200" dirty="0" smtClean="0"/>
              <a:t>Branch of Chemistry that deals with quantities of reactants and products in a chemical equation (Wikipedia).</a:t>
            </a:r>
          </a:p>
          <a:p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917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Why use stoichiometry?</a:t>
            </a:r>
          </a:p>
          <a:p>
            <a:pPr lvl="1"/>
            <a:r>
              <a:rPr lang="en-US" sz="3200" dirty="0" smtClean="0"/>
              <a:t>It allows us to determine how much of a substance </a:t>
            </a:r>
            <a:r>
              <a:rPr lang="en-US" sz="3200" dirty="0" smtClean="0"/>
              <a:t>that is consumed or produced in a chemical reaction</a:t>
            </a:r>
            <a:endParaRPr lang="en-US" sz="3200" dirty="0" smtClean="0"/>
          </a:p>
          <a:p>
            <a:pPr lvl="1"/>
            <a:r>
              <a:rPr lang="en-US" sz="3200" dirty="0" smtClean="0"/>
              <a:t>In simple terms: if we know the amount of substance X we can use stoichiometry to figure out how much of substance Y we have.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138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If you start with 5.50 g of Sodium </a:t>
            </a:r>
            <a:r>
              <a:rPr lang="en-US" sz="3200" dirty="0"/>
              <a:t>F</a:t>
            </a:r>
            <a:r>
              <a:rPr lang="en-US" sz="3200" dirty="0" smtClean="0"/>
              <a:t>luoride, how many grams of Magnesium </a:t>
            </a:r>
            <a:r>
              <a:rPr lang="en-US" sz="3200" dirty="0"/>
              <a:t>F</a:t>
            </a:r>
            <a:r>
              <a:rPr lang="en-US" sz="3200" dirty="0" smtClean="0"/>
              <a:t>luoride will be produced?</a:t>
            </a:r>
          </a:p>
          <a:p>
            <a:pPr algn="ctr"/>
            <a:r>
              <a:rPr lang="en-US" sz="3200" dirty="0" smtClean="0"/>
              <a:t>Mg + </a:t>
            </a:r>
            <a:r>
              <a:rPr lang="en-US" sz="3200" dirty="0" err="1" smtClean="0"/>
              <a:t>NaF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/>
              </a:rPr>
              <a:t> MgF</a:t>
            </a:r>
            <a:r>
              <a:rPr lang="en-US" sz="3200" baseline="-25000" dirty="0" smtClean="0">
                <a:sym typeface="Wingdings"/>
              </a:rPr>
              <a:t>2</a:t>
            </a:r>
            <a:r>
              <a:rPr lang="en-US" sz="3200" dirty="0" smtClean="0">
                <a:sym typeface="Wingdings"/>
              </a:rPr>
              <a:t> + Na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38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arenR"/>
            </a:pPr>
            <a:r>
              <a:rPr lang="en-US" sz="3200" dirty="0" smtClean="0"/>
              <a:t>Write and </a:t>
            </a:r>
            <a:r>
              <a:rPr lang="en-US" sz="3200" b="1" u="sng" dirty="0" smtClean="0"/>
              <a:t>balance</a:t>
            </a:r>
            <a:r>
              <a:rPr lang="en-US" sz="3200" dirty="0" smtClean="0"/>
              <a:t> the chemical equation</a:t>
            </a:r>
          </a:p>
          <a:p>
            <a:pPr marL="457200" indent="-457200">
              <a:buAutoNum type="arabicParenR"/>
            </a:pPr>
            <a:r>
              <a:rPr lang="en-US" sz="3200" dirty="0" smtClean="0"/>
              <a:t>Write out what you know and what you want to find out.</a:t>
            </a:r>
          </a:p>
          <a:p>
            <a:pPr marL="457200" indent="-457200">
              <a:buAutoNum type="arabicParenR"/>
            </a:pPr>
            <a:r>
              <a:rPr lang="en-US" sz="3200" dirty="0" smtClean="0"/>
              <a:t>Determine the </a:t>
            </a:r>
            <a:r>
              <a:rPr lang="en-US" sz="3200" b="1" dirty="0" smtClean="0"/>
              <a:t>mole ratio </a:t>
            </a:r>
            <a:r>
              <a:rPr lang="en-US" sz="3200" dirty="0" smtClean="0"/>
              <a:t>needed to solve the problem.</a:t>
            </a:r>
          </a:p>
          <a:p>
            <a:pPr marL="759143" lvl="1" indent="-457200">
              <a:buFont typeface="Symbol" pitchFamily="18" charset="2"/>
              <a:buAutoNum type="arabicParenR"/>
            </a:pPr>
            <a:r>
              <a:rPr lang="en-US" sz="3200" b="1" dirty="0"/>
              <a:t>Mole ratio</a:t>
            </a:r>
            <a:r>
              <a:rPr lang="en-US" sz="3200" dirty="0"/>
              <a:t>: ratio of moles between substances that allow you to convert from one substance to another: found by using the </a:t>
            </a:r>
            <a:r>
              <a:rPr lang="en-US" sz="3200" b="1" dirty="0"/>
              <a:t>correctly</a:t>
            </a:r>
            <a:r>
              <a:rPr lang="en-US" sz="3200" dirty="0"/>
              <a:t> balanced equation</a:t>
            </a:r>
            <a:r>
              <a:rPr lang="en-US" sz="3200" dirty="0" smtClean="0"/>
              <a:t>.</a:t>
            </a:r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Solving </a:t>
            </a:r>
            <a:r>
              <a:rPr lang="en-US" dirty="0" err="1" smtClean="0"/>
              <a:t>Stoich</a:t>
            </a:r>
            <a:r>
              <a:rPr lang="en-US" dirty="0" smtClean="0"/>
              <a:t>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66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91056"/>
            <a:ext cx="7408333" cy="453510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4) Find molar masses of substances involved</a:t>
            </a:r>
          </a:p>
          <a:p>
            <a:pPr marL="0" indent="0">
              <a:buNone/>
            </a:pPr>
            <a:r>
              <a:rPr lang="en-US" sz="2800" dirty="0" smtClean="0"/>
              <a:t>5) Use conversion formula to solve for the unknown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g known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mol</a:t>
            </a:r>
            <a:r>
              <a:rPr lang="en-US" dirty="0" smtClean="0">
                <a:sym typeface="Wingdings"/>
              </a:rPr>
              <a:t> known  </a:t>
            </a:r>
            <a:r>
              <a:rPr lang="en-US" dirty="0" err="1" smtClean="0">
                <a:sym typeface="Wingdings"/>
              </a:rPr>
              <a:t>mol</a:t>
            </a:r>
            <a:r>
              <a:rPr lang="en-US" dirty="0" smtClean="0">
                <a:sym typeface="Wingdings"/>
              </a:rPr>
              <a:t> unknown  g unknown</a:t>
            </a: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THAT’S IT – FOR NOW! LET’S TRY SOME EXAMPLES!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Solving </a:t>
            </a:r>
            <a:r>
              <a:rPr lang="en-US" dirty="0" err="1"/>
              <a:t>Stoich</a:t>
            </a:r>
            <a:r>
              <a:rPr lang="en-US" dirty="0"/>
              <a:t> Problems</a:t>
            </a:r>
          </a:p>
        </p:txBody>
      </p:sp>
    </p:spTree>
    <p:extLst>
      <p:ext uri="{BB962C8B-B14F-4D97-AF65-F5344CB8AC3E}">
        <p14:creationId xmlns:p14="http://schemas.microsoft.com/office/powerpoint/2010/main" val="2619356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68251"/>
            <a:ext cx="7408333" cy="4357912"/>
          </a:xfrm>
        </p:spPr>
        <p:txBody>
          <a:bodyPr/>
          <a:lstStyle/>
          <a:p>
            <a:r>
              <a:rPr lang="en-US" sz="3200" dirty="0" smtClean="0"/>
              <a:t>How many grams of Potassium Chlorate must be decomposed to yield 30.0 g of Oxygen? </a:t>
            </a:r>
          </a:p>
          <a:p>
            <a:pPr lvl="1"/>
            <a:r>
              <a:rPr lang="en-US" sz="3200" dirty="0" smtClean="0"/>
              <a:t>What do we have to do first?</a:t>
            </a:r>
          </a:p>
          <a:p>
            <a:pPr marL="301943" lvl="1" indent="0">
              <a:buNone/>
            </a:pPr>
            <a:endParaRPr lang="en-US" sz="3200" dirty="0" smtClean="0"/>
          </a:p>
          <a:p>
            <a:pPr lvl="1"/>
            <a:r>
              <a:rPr lang="en-US" sz="3200" dirty="0" err="1" smtClean="0">
                <a:solidFill>
                  <a:srgbClr val="FF0000"/>
                </a:solidFill>
              </a:rPr>
              <a:t>Ans</a:t>
            </a:r>
            <a:r>
              <a:rPr lang="en-US" sz="3200" dirty="0" smtClean="0">
                <a:solidFill>
                  <a:srgbClr val="FF0000"/>
                </a:solidFill>
              </a:rPr>
              <a:t>: 76.6 g KClO</a:t>
            </a:r>
            <a:r>
              <a:rPr lang="en-US" sz="3200" baseline="-25000" dirty="0" smtClean="0">
                <a:solidFill>
                  <a:srgbClr val="FF0000"/>
                </a:solidFill>
              </a:rPr>
              <a:t>3</a:t>
            </a:r>
            <a:endParaRPr lang="en-US" sz="3200" dirty="0" smtClean="0">
              <a:solidFill>
                <a:srgbClr val="FF0000"/>
              </a:solidFill>
            </a:endParaRPr>
          </a:p>
          <a:p>
            <a:pPr marL="301943" lvl="1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8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103</TotalTime>
  <Words>449</Words>
  <Application>Microsoft Macintosh PowerPoint</Application>
  <PresentationFormat>On-screen Show (4:3)</PresentationFormat>
  <Paragraphs>61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LOOK WHAT WE HAVE!!!</vt:lpstr>
      <vt:lpstr>Stoichiometry</vt:lpstr>
      <vt:lpstr>Today’s Objective</vt:lpstr>
      <vt:lpstr>What is it?</vt:lpstr>
      <vt:lpstr>So What!</vt:lpstr>
      <vt:lpstr>Example 1</vt:lpstr>
      <vt:lpstr>Rules For Solving Stoich Problems</vt:lpstr>
      <vt:lpstr>Rules For Solving Stoich Problems</vt:lpstr>
      <vt:lpstr>Example 2</vt:lpstr>
      <vt:lpstr>Example 3</vt:lpstr>
      <vt:lpstr>Example 4</vt:lpstr>
      <vt:lpstr>Example 5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 WHAT WE HAVE!!!</dc:title>
  <dc:creator>Kyle Jenks</dc:creator>
  <cp:lastModifiedBy>Kyle Jenks</cp:lastModifiedBy>
  <cp:revision>13</cp:revision>
  <dcterms:created xsi:type="dcterms:W3CDTF">2012-01-31T01:50:52Z</dcterms:created>
  <dcterms:modified xsi:type="dcterms:W3CDTF">2012-01-31T12:43:33Z</dcterms:modified>
</cp:coreProperties>
</file>